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8" r:id="rId3"/>
    <p:sldId id="266" r:id="rId4"/>
    <p:sldId id="274" r:id="rId5"/>
    <p:sldId id="273" r:id="rId6"/>
    <p:sldId id="271" r:id="rId7"/>
    <p:sldId id="270" r:id="rId8"/>
    <p:sldId id="267" r:id="rId9"/>
    <p:sldId id="269" r:id="rId10"/>
    <p:sldId id="272" r:id="rId11"/>
    <p:sldId id="260" r:id="rId12"/>
    <p:sldId id="264" r:id="rId13"/>
    <p:sldId id="265" r:id="rId14"/>
    <p:sldId id="268" r:id="rId15"/>
    <p:sldId id="259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384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9CC03E-6742-4C20-8960-BDDB3B566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C6C03689-DC53-4941-85DB-98C7DCDFD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32D1E67-D7D6-4613-829D-4A0143E2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5638A6A-7E62-44CC-A79A-105C6B24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8E0B2C5-C73B-4749-84E8-45BC3EA7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216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5BCF1A-D064-4898-819B-E6468E6A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A2AF64F-8EF4-4D10-B289-A4AB95E90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75ECEF4-E132-4B6A-8F32-A3129450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8B608BF-2D58-4900-AC16-03BA8C58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53EFC1-7174-431F-AB63-BE39D220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6326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41ED8B6-3D86-4246-A102-2B39E2AC8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8D457F9-1FB2-4613-A0F4-9D312CB63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C70A350-162C-463D-B915-721391B9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E90282C-28B1-4E81-AFDA-FAB19EE0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12403B5-F9F3-4EB9-9035-0F8DA16D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267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A105B8-BC07-419E-9D16-88331F6E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85D92F4-3A76-4F27-9F32-BF53692C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689BA9A-1195-4131-AB09-B772BEF7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79D55B7-0BB0-47EB-AF30-59422FCD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28346C-4075-46CF-BD5C-3A1D7DC6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590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454EF3-7A40-4BAB-A09C-DF5A7278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23C8C69-DB4E-42F1-9CAE-8134CAEDE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777C5BE-4E17-41F9-B914-DB556510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B2C4D10-0770-4417-8837-CE2D58CC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DB462AC-E78F-42B2-AFE4-D9815C25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724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C958A29-33DC-46A1-8C20-03D58635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DDE83B6-EC5E-4E2B-8AB3-1554014D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8A63148-B147-4584-BDAE-9F5A431E7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CC9A059-E358-45F0-A3E1-B9672EB8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795FF66-D87C-415D-92FE-6F496109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3F1F2C3-FE14-4E8F-B0C4-29567266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20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573470-2053-41F2-A06A-F70C20B3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F812604-6AC5-415C-8F78-694AF6968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38270D3-48D8-40EC-9A59-A7207AA2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3E72BAD-5DAA-475A-8047-32DFE2DF6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F6F1260-B7D6-40BB-AFDA-F48E9BDAD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11EB14A-3A52-4A43-AE12-060EDD6F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CF912B8-B59B-489E-94D0-3EAA7948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C428FCA3-0D39-4D73-B287-BC344BC9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3900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E5888CE-3FE1-48ED-B744-8F0DE201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8380B46-FA50-4378-97A0-36435B00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C845D0B-2012-4AA7-81C7-45588301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92F528B-D478-4957-8314-7CD9C7D7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3696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8AFB92B-9336-40E9-B0DE-9497C21A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3A98D41-31F6-4224-96AC-BE9BCF53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8D499B3-FB97-4553-8303-393876CC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077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0AFB33-818D-423F-9FD5-48889DFA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3316A57-5E4B-4B67-AE4F-FB1A8C5B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09DF470-C48E-498A-A413-3C6325B0E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8B421E4-97E3-4B53-8F5C-3F15B1DC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4EC79D6-CDC4-4615-A225-696F4A22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793EF21-533A-4F76-BABC-B12A02E3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623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387E35-DBE0-4C3A-BBC1-D37F4748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B75D9812-D89E-4A1A-B929-D8D474B17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87C2BC6-F831-4664-A4B7-78EB245DF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CF6115B-3032-4114-B865-B98962A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4C44C23-CE50-427C-B0AD-F35AF488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81066B4-8229-49CD-8D3C-42E80900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3411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2A868514-619D-4DE6-B49C-B9097C5A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EC325D9-F8DA-45F5-AE68-17B65C5DC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933A78D-BBFD-4A9A-A9B5-EC8163E16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572AE73-FA7C-485A-AC93-F113543B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661F44B-E2B0-48A5-B63D-04930151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071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C3D2B6E-ACF8-414D-AA22-6094FEBB5889}"/>
              </a:ext>
            </a:extLst>
          </p:cNvPr>
          <p:cNvSpPr txBox="1"/>
          <p:nvPr/>
        </p:nvSpPr>
        <p:spPr>
          <a:xfrm>
            <a:off x="806189" y="1125315"/>
            <a:ext cx="3818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obold" panose="02000500000000000000" pitchFamily="2" charset="0"/>
              </a:rPr>
              <a:t>Shutter Island</a:t>
            </a:r>
            <a:endParaRPr lang="en-US" sz="4000" dirty="0">
              <a:latin typeface="Gobold" panose="02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0AC4C18-2A9B-4380-A299-C2937565BB73}"/>
              </a:ext>
            </a:extLst>
          </p:cNvPr>
          <p:cNvSpPr txBox="1"/>
          <p:nvPr/>
        </p:nvSpPr>
        <p:spPr>
          <a:xfrm>
            <a:off x="806189" y="2147779"/>
            <a:ext cx="4809688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400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졸업작품 기획서</a:t>
            </a:r>
            <a:endParaRPr lang="en-US" altLang="ko-KR" sz="2400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5714F4E-4863-4C1D-BC42-BDB53C7FF538}"/>
              </a:ext>
            </a:extLst>
          </p:cNvPr>
          <p:cNvSpPr txBox="1"/>
          <p:nvPr/>
        </p:nvSpPr>
        <p:spPr>
          <a:xfrm>
            <a:off x="806189" y="2924022"/>
            <a:ext cx="317468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2013180042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최우석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2015182044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하정연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2015182045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홍혜령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619D7D9-E661-4CF7-AF78-7D9EA1FDFA4D}"/>
              </a:ext>
            </a:extLst>
          </p:cNvPr>
          <p:cNvSpPr/>
          <p:nvPr/>
        </p:nvSpPr>
        <p:spPr>
          <a:xfrm rot="10800000">
            <a:off x="806190" y="192099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35904" y="293065"/>
            <a:ext cx="1534553" cy="1275676"/>
          </a:xfrm>
          <a:prstGeom prst="rect">
            <a:avLst/>
          </a:prstGeom>
          <a:noFill/>
          <a:ln>
            <a:solidFill>
              <a:srgbClr val="496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435904" y="612580"/>
            <a:ext cx="15345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89777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중점 연구 분야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BB1D033-1CBF-4990-8AE5-49615FF17780}"/>
              </a:ext>
            </a:extLst>
          </p:cNvPr>
          <p:cNvSpPr/>
          <p:nvPr/>
        </p:nvSpPr>
        <p:spPr>
          <a:xfrm>
            <a:off x="1798071" y="1560960"/>
            <a:ext cx="9793854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965FF92-FF26-415F-BA19-14E7DCA1754A}"/>
              </a:ext>
            </a:extLst>
          </p:cNvPr>
          <p:cNvSpPr txBox="1"/>
          <p:nvPr/>
        </p:nvSpPr>
        <p:spPr>
          <a:xfrm>
            <a:off x="1798071" y="1665890"/>
            <a:ext cx="893508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데이터베이스</a:t>
            </a:r>
            <a:endParaRPr lang="en-US" altLang="ko-KR" sz="2000" dirty="0" smtClean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sz="2000" dirty="0" err="1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MySQL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이용한 로그인 및 랭킹 기능 구현</a:t>
            </a:r>
            <a:endParaRPr lang="en-US" altLang="ko-KR" sz="2000" dirty="0" smtClean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 smtClean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서버</a:t>
            </a:r>
            <a:endParaRPr lang="en-US" altLang="ko-KR" sz="2000" dirty="0" smtClean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C#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사용한 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TCP/IP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윈도우 소켓 프로그래밍</a:t>
            </a:r>
            <a:endParaRPr lang="en-US" altLang="ko-KR" sz="2000" dirty="0" smtClean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멀티 </a:t>
            </a:r>
            <a:r>
              <a:rPr lang="ko-KR" altLang="en-US" sz="2000" dirty="0" err="1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스레드를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사용하여 캐릭터 오브젝트 및 </a:t>
            </a:r>
            <a:r>
              <a:rPr lang="ko-KR" altLang="en-US" sz="2000" dirty="0" err="1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맵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오브젝트 동기화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클라이언트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아이템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파밍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장착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확인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등의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요소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구현</a:t>
            </a:r>
            <a:endParaRPr lang="en-US" altLang="ko-KR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 사이의 공격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반격 상호작용 구현</a:t>
            </a:r>
            <a:endParaRPr lang="en-US" altLang="ko-KR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컨트롤러 지원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Zbrush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 베이스 모델링 제작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리토폴로지한뒤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3d Max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UV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언랩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Substance Painter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 이용한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매핑툴로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UV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제작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3d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Max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 애니메이션 제작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226551C5-C04A-44C4-84B6-E271D8806191}"/>
              </a:ext>
            </a:extLst>
          </p:cNvPr>
          <p:cNvGrpSpPr/>
          <p:nvPr/>
        </p:nvGrpSpPr>
        <p:grpSpPr>
          <a:xfrm>
            <a:off x="2559878" y="1168400"/>
            <a:ext cx="4135120" cy="45720"/>
            <a:chOff x="2049145" y="1168400"/>
            <a:chExt cx="4135120" cy="4572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508F53F5-BCDB-4DC0-9552-38B111C11D56}"/>
                </a:ext>
              </a:extLst>
            </p:cNvPr>
            <p:cNvSpPr/>
            <p:nvPr/>
          </p:nvSpPr>
          <p:spPr>
            <a:xfrm>
              <a:off x="613346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BBADA349-30EB-4B20-AEDA-010536924D1D}"/>
                </a:ext>
              </a:extLst>
            </p:cNvPr>
            <p:cNvSpPr/>
            <p:nvPr/>
          </p:nvSpPr>
          <p:spPr>
            <a:xfrm>
              <a:off x="600202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BE317DE9-4FC8-4F88-A7C3-A46B193E060D}"/>
                </a:ext>
              </a:extLst>
            </p:cNvPr>
            <p:cNvSpPr/>
            <p:nvPr/>
          </p:nvSpPr>
          <p:spPr>
            <a:xfrm>
              <a:off x="587121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059260E6-4A4C-4DEA-8F85-A1EFD6A21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914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18097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822C39D-A51F-4C75-B081-E95E879B1466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8. </a:t>
            </a:r>
            <a:r>
              <a:rPr lang="en-US" altLang="ko-KR" sz="4000" b="0" cap="none" dirty="0" err="1">
                <a:solidFill>
                  <a:schemeClr val="bg1"/>
                </a:solidFill>
                <a:latin typeface="HY견고딕" charset="0"/>
                <a:ea typeface="HY견고딕" charset="0"/>
              </a:rPr>
              <a:t>게임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4089400" y="1607542"/>
            <a:ext cx="6717030" cy="37240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일반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3인칭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보스의 체력을 깎는 장치를 가동시키면서 보스</a:t>
            </a:r>
            <a:r>
              <a:rPr lang="ko-KR" altLang="en-US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처치하면 승리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charset="0"/>
                <a:ea typeface="한컴 윤고딕 240" charset="0"/>
              </a:rPr>
              <a:t>반격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 존재, 반격 후 딜레이가 있다.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- 반격이 성공한다면 공격이 가능하지만 반격에 실패할 시 반대로 큰 데미지를 받음</a:t>
            </a:r>
            <a:endParaRPr lang="ko-KR" altLang="en-US" sz="14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22" name="그림 21" descr="C:/Users/ADMIN/AppData/Roaming/PolarisOffice/ETemp/5788_5448312/image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639570" y="1621512"/>
            <a:ext cx="2237105" cy="2765425"/>
          </a:xfrm>
          <a:prstGeom prst="rect">
            <a:avLst/>
          </a:prstGeom>
          <a:noFill/>
        </p:spPr>
      </p:pic>
      <p:pic>
        <p:nvPicPr>
          <p:cNvPr id="26" name="그림 25" descr="C:/Users/ADMIN/AppData/Roaming/PolarisOffice/ETemp/5788_5448312/image7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7037705" y="3692882"/>
            <a:ext cx="1870075" cy="140970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8" name="그림 27" descr="C:/Users/ADMIN/AppData/Roaming/PolarisOffice/ETemp/5788_5448312/image8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8823960" y="3753207"/>
            <a:ext cx="1784350" cy="13246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sp>
        <p:nvSpPr>
          <p:cNvPr id="29" name="텍스트 상자 28"/>
          <p:cNvSpPr txBox="1">
            <a:spLocks/>
          </p:cNvSpPr>
          <p:nvPr/>
        </p:nvSpPr>
        <p:spPr>
          <a:xfrm>
            <a:off x="4087495" y="5252442"/>
            <a:ext cx="6282690" cy="160172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맵 주변에 있는 함정을 가동 시킬 때마다 보스에게 큰 데미지 가능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주 공격 요인</a:t>
            </a:r>
            <a:endParaRPr lang="ko-KR" altLang="en-US" sz="1600" b="0" cap="none" dirty="0">
              <a:solidFill>
                <a:srgbClr val="FFFF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보스에게 당할 시 인형으로 변해 감옥에 갇히게 된다. 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   다른 플레이어가</a:t>
            </a:r>
            <a:r>
              <a:rPr lang="en-US" altLang="ko-KR" sz="18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총 2번 살려줄 수 있다</a:t>
            </a:r>
            <a:endParaRPr lang="ko-KR" altLang="en-US" sz="14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1" name="그림 30" descr="C:/Users/ADMIN/AppData/Roaming/PolarisOffice/ETemp/5788_5448312/image10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900555" y="4991457"/>
            <a:ext cx="1969135" cy="1477010"/>
          </a:xfrm>
          <a:prstGeom prst="rect">
            <a:avLst/>
          </a:prstGeom>
          <a:noFill/>
          <a:ln w="38100" cap="rnd" cmpd="sng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" name="그림 29" descr="C:/Users/ADMIN/AppData/Roaming/PolarisOffice/ETemp/5788_5448312/image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545129" y="3777582"/>
            <a:ext cx="1838960" cy="1382395"/>
          </a:xfrm>
          <a:prstGeom prst="rect">
            <a:avLst/>
          </a:prstGeom>
          <a:noFill/>
          <a:ln w="38100" cap="rnd" cmpd="sng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CA325A49-D224-48B9-A1A8-B6FA918447AB}"/>
              </a:ext>
            </a:extLst>
          </p:cNvPr>
          <p:cNvGrpSpPr/>
          <p:nvPr/>
        </p:nvGrpSpPr>
        <p:grpSpPr>
          <a:xfrm>
            <a:off x="3604260" y="1168400"/>
            <a:ext cx="4135120" cy="45720"/>
            <a:chOff x="3604260" y="1168400"/>
            <a:chExt cx="4135120" cy="4572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C0B55A86-B0ED-459C-97D8-DFEBC9CE7094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5552066D-7B2F-472F-8E40-B3D8359829B6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20A699A3-682E-4AD6-AB1F-103D65A50F5B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xmlns="" id="{5DF1938A-DE9C-4429-BB63-1071655A5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153DDBBC-CD8C-48BC-A0D8-E0DF3DFE5533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8429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928AAE9-9366-4A00-9F63-9855B3CAF62D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en-US" altLang="ko-KR" sz="4000" b="0" cap="none" dirty="0" err="1">
                <a:solidFill>
                  <a:schemeClr val="bg1"/>
                </a:solidFill>
                <a:latin typeface="HY견고딕" charset="0"/>
                <a:ea typeface="HY견고딕" charset="0"/>
              </a:rPr>
              <a:t>게임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4260601" y="1900685"/>
            <a:ext cx="4819015" cy="3416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보스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1인칭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일반 플레이어를 모두 처치하면 승리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 존재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상대방 공격 성공시 멀리 날아감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톱, 칼, 도끼 등 다양한 아이템 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05D098A1-281A-4612-8D8E-0D23E37884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5056" y="1725425"/>
            <a:ext cx="2508250" cy="2536190"/>
          </a:xfrm>
          <a:prstGeom prst="rect">
            <a:avLst/>
          </a:prstGeom>
        </p:spPr>
      </p:pic>
      <p:pic>
        <p:nvPicPr>
          <p:cNvPr id="8" name="그림 7" descr="C:/Users/ADMIN/AppData/Roaming/PolarisOffice/ETemp/5788_5448312/image1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08" b="26847"/>
          <a:stretch>
            <a:fillRect/>
          </a:stretch>
        </p:blipFill>
        <p:spPr>
          <a:xfrm>
            <a:off x="3822451" y="4922650"/>
            <a:ext cx="2354580" cy="1457325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15" name="그림 14" descr="C:/Users/ADMIN/AppData/Roaming/PolarisOffice/ETemp/5788_5448312/image1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7693411" y="3268347"/>
            <a:ext cx="2770505" cy="13881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0" name="그림 19" descr="C:/Users/ADMIN/AppData/Roaming/PolarisOffice/ETemp/5788_5448312/image13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164" r="13534" b="23258"/>
          <a:stretch>
            <a:fillRect/>
          </a:stretch>
        </p:blipFill>
        <p:spPr>
          <a:xfrm>
            <a:off x="6420236" y="4922015"/>
            <a:ext cx="1667510" cy="150622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A26D6ADB-FB19-4541-83AE-9E61965A6410}"/>
              </a:ext>
            </a:extLst>
          </p:cNvPr>
          <p:cNvGrpSpPr/>
          <p:nvPr/>
        </p:nvGrpSpPr>
        <p:grpSpPr>
          <a:xfrm>
            <a:off x="3397504" y="1168400"/>
            <a:ext cx="4548632" cy="45720"/>
            <a:chOff x="360426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3F851138-75DB-4D74-8414-F5B144B48A37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5090239F-CE3C-4F0F-96A0-01D6F93C4784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50C89208-6CD2-4951-9BFB-D4543EA87DAE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E16152C2-04B9-483F-A735-BE54FD20D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D048AC44-65CD-4E82-A604-0270A988768B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2665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8. </a:t>
            </a:r>
            <a:r>
              <a:rPr lang="en-US" altLang="ko-KR" sz="4000" b="0" cap="none" dirty="0" err="1">
                <a:solidFill>
                  <a:schemeClr val="bg1"/>
                </a:solidFill>
                <a:latin typeface="HY견고딕" charset="0"/>
                <a:ea typeface="HY견고딕" charset="0"/>
              </a:rPr>
              <a:t>게임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1798071" y="1560960"/>
            <a:ext cx="8935720" cy="5065395"/>
          </a:xfrm>
          <a:prstGeom prst="rect">
            <a:avLst/>
          </a:prstGeom>
          <a:solidFill>
            <a:schemeClr val="tx1">
              <a:alpha val="3100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Calibri" charset="0"/>
              <a:ea typeface="Calibri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826616D-B037-4F7C-A5C4-674E2E682881}"/>
              </a:ext>
            </a:extLst>
          </p:cNvPr>
          <p:cNvSpPr txBox="1"/>
          <p:nvPr/>
        </p:nvSpPr>
        <p:spPr>
          <a:xfrm>
            <a:off x="1915864" y="1690436"/>
            <a:ext cx="321437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맵 기능</a:t>
            </a:r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2" name="그림 21" descr="C:/Users/ADMIN/AppData/Roaming/PolarisOffice/ETemp/5788_5448312/image1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707391" y="2343915"/>
            <a:ext cx="2595880" cy="1175385"/>
          </a:xfrm>
          <a:prstGeom prst="rect">
            <a:avLst/>
          </a:prstGeom>
          <a:noFill/>
        </p:spPr>
      </p:pic>
      <p:sp>
        <p:nvSpPr>
          <p:cNvPr id="23" name="TextBox 22"/>
          <p:cNvSpPr txBox="1">
            <a:spLocks/>
          </p:cNvSpPr>
          <p:nvPr/>
        </p:nvSpPr>
        <p:spPr>
          <a:xfrm>
            <a:off x="5622041" y="1812420"/>
            <a:ext cx="5022215" cy="2616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1) 부활 지점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-  일반 플레이어들이 보스에게 당할때 갇히는 곳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 맵에서 가장 잘보이는 곳에 한 곳만 존재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열쇠를 가진 플레이어가 부활 지점에 들어가면             </a:t>
            </a: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 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플레이어들이 풀려난다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열쇠는 플레이어가 일정 수 이상 갇힐 시 맵에서  </a:t>
            </a: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 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랜덤으로 리스폰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25" name="그림 24" descr="C:/Users/ADMIN/AppData/Roaming/PolarisOffice/ETemp/5788_5448312/image1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363346" y="3613280"/>
            <a:ext cx="1275080" cy="1275080"/>
          </a:xfrm>
          <a:prstGeom prst="rect">
            <a:avLst/>
          </a:prstGeom>
          <a:noFill/>
        </p:spPr>
      </p:pic>
      <p:pic>
        <p:nvPicPr>
          <p:cNvPr id="26" name="그림 25" descr="C:/Users/ADMIN/AppData/Roaming/PolarisOffice/ETemp/5788_5448312/image16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814071" y="5118865"/>
            <a:ext cx="2378075" cy="1189355"/>
          </a:xfrm>
          <a:prstGeom prst="rect">
            <a:avLst/>
          </a:prstGeom>
          <a:noFill/>
          <a:ln w="38100" cap="rnd" cmpd="sng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7" name="TextBox 26"/>
          <p:cNvSpPr txBox="1">
            <a:spLocks/>
          </p:cNvSpPr>
          <p:nvPr/>
        </p:nvSpPr>
        <p:spPr>
          <a:xfrm>
            <a:off x="5622041" y="5141090"/>
            <a:ext cx="475170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2) 회복 키트</a:t>
            </a:r>
            <a:endParaRPr lang="ko-KR" altLang="en-US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i="1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맵 특정장소에 일정 시간 후 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리스폰 되며 플레이어의 체력을 회복시켜준다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1E7CA0B5-7E4C-4B9F-AAC4-049155BD30E3}"/>
              </a:ext>
            </a:extLst>
          </p:cNvPr>
          <p:cNvGrpSpPr/>
          <p:nvPr/>
        </p:nvGrpSpPr>
        <p:grpSpPr>
          <a:xfrm>
            <a:off x="3170073" y="1168400"/>
            <a:ext cx="5003495" cy="45720"/>
            <a:chOff x="3604260" y="1168400"/>
            <a:chExt cx="4135120" cy="4572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5E201EEB-213B-4139-8899-ECA1C4929881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E9DE96AD-616A-4A97-A72E-F91A73E0EEF3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DD73CD3D-1CAE-4077-8BE2-48999EE0DF03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D584B229-1A50-455F-8FE2-AF604BC50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076A2094-15E3-400D-B1A2-EFF059D73C69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85571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475170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9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en-US" altLang="ko-KR" sz="4000" b="0" cap="none" dirty="0" err="1">
                <a:solidFill>
                  <a:schemeClr val="bg1"/>
                </a:solidFill>
                <a:latin typeface="HY견고딕" charset="0"/>
                <a:ea typeface="HY견고딕" charset="0"/>
              </a:rPr>
              <a:t>계획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일정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9ED46135-B5C0-4432-A531-F1E6CD2D1ECF}"/>
              </a:ext>
            </a:extLst>
          </p:cNvPr>
          <p:cNvGrpSpPr/>
          <p:nvPr/>
        </p:nvGrpSpPr>
        <p:grpSpPr>
          <a:xfrm>
            <a:off x="4552315" y="1168400"/>
            <a:ext cx="4135120" cy="45720"/>
            <a:chOff x="4552315" y="1168400"/>
            <a:chExt cx="4135120" cy="4572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6C66F7E7-D1F9-4ED7-8DBD-60AD221C5130}"/>
                </a:ext>
              </a:extLst>
            </p:cNvPr>
            <p:cNvSpPr/>
            <p:nvPr/>
          </p:nvSpPr>
          <p:spPr>
            <a:xfrm>
              <a:off x="86372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F7E574B8-F120-48ED-9869-CDF1D441786C}"/>
                </a:ext>
              </a:extLst>
            </p:cNvPr>
            <p:cNvSpPr/>
            <p:nvPr/>
          </p:nvSpPr>
          <p:spPr>
            <a:xfrm>
              <a:off x="850582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99CFB855-7AFE-4290-B870-D1FC6931B836}"/>
                </a:ext>
              </a:extLst>
            </p:cNvPr>
            <p:cNvSpPr/>
            <p:nvPr/>
          </p:nvSpPr>
          <p:spPr>
            <a:xfrm>
              <a:off x="837438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61B30748-0548-4868-BD00-49135987F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31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C09FAB96-75D0-4E16-8F87-491CD8330210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605663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855175" y="1567180"/>
          <a:ext cx="9922805" cy="467042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81570"/>
                <a:gridCol w="783665"/>
                <a:gridCol w="797934"/>
                <a:gridCol w="797363"/>
                <a:gridCol w="797934"/>
                <a:gridCol w="783665"/>
                <a:gridCol w="797934"/>
                <a:gridCol w="797363"/>
                <a:gridCol w="785377"/>
              </a:tblGrid>
              <a:tr h="403225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800" b="1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1월</a:t>
                      </a:r>
                      <a:endParaRPr lang="ko-KR" altLang="en-US" sz="1800" b="1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2월</a:t>
                      </a:r>
                      <a:endParaRPr lang="ko-KR" altLang="en-US" sz="1800" b="1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3월</a:t>
                      </a:r>
                      <a:endParaRPr lang="ko-KR" altLang="en-US" sz="1800" b="1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4월</a:t>
                      </a:r>
                      <a:endParaRPr lang="ko-KR" altLang="en-US" sz="1800" b="1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5월</a:t>
                      </a:r>
                      <a:endParaRPr lang="ko-KR" altLang="en-US" sz="1800" b="1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6월</a:t>
                      </a:r>
                      <a:endParaRPr lang="ko-KR" altLang="en-US" sz="1800" b="1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7월</a:t>
                      </a:r>
                      <a:endParaRPr lang="ko-KR" altLang="en-US" sz="1800" b="1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8월</a:t>
                      </a:r>
                      <a:endParaRPr lang="ko-KR" altLang="en-US" sz="1800" b="1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</a:tr>
              <a:tr h="71120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그래픽 리소스 제작</a:t>
                      </a: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</a:tr>
              <a:tr h="71120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 오브젝트 및 게임 매니저 구현 </a:t>
                      </a: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</a:tr>
              <a:tr h="71120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서버 구축</a:t>
                      </a: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</a:tr>
              <a:tr h="71120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컨트롤러 연동</a:t>
                      </a:r>
                      <a:endParaRPr lang="ko-KR" altLang="en-US" sz="18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FFC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</a:tr>
              <a:tr h="71120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데이터베이스 구축 및 연동</a:t>
                      </a:r>
                      <a:endParaRPr lang="ko-KR" altLang="en-US" sz="18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6666FF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6666FF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</a:tr>
              <a:tr h="71120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테스트 및 밸런싱 조절</a:t>
                      </a: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66FF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66FF">
                        <a:alpha val="8007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882789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C3D2B6E-ACF8-414D-AA22-6094FEBB5889}"/>
              </a:ext>
            </a:extLst>
          </p:cNvPr>
          <p:cNvSpPr txBox="1"/>
          <p:nvPr/>
        </p:nvSpPr>
        <p:spPr>
          <a:xfrm>
            <a:off x="4975094" y="1430115"/>
            <a:ext cx="22418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Gobold" panose="02000500000000000000" pitchFamily="2" charset="0"/>
              </a:rPr>
              <a:t>the 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619D7D9-E661-4CF7-AF78-7D9EA1FDFA4D}"/>
              </a:ext>
            </a:extLst>
          </p:cNvPr>
          <p:cNvSpPr/>
          <p:nvPr/>
        </p:nvSpPr>
        <p:spPr>
          <a:xfrm>
            <a:off x="5297056" y="288411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AF1B05-D50F-4D8C-A47B-FA728BED2822}"/>
              </a:ext>
            </a:extLst>
          </p:cNvPr>
          <p:cNvSpPr/>
          <p:nvPr/>
        </p:nvSpPr>
        <p:spPr>
          <a:xfrm>
            <a:off x="5190837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44DE1A9B-F1D9-452E-AF2B-63697FB3F060}"/>
              </a:ext>
            </a:extLst>
          </p:cNvPr>
          <p:cNvSpPr/>
          <p:nvPr/>
        </p:nvSpPr>
        <p:spPr>
          <a:xfrm>
            <a:off x="5084618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6D34A9E-B27D-4E43-BCC5-E290FA0E4F2D}"/>
              </a:ext>
            </a:extLst>
          </p:cNvPr>
          <p:cNvSpPr/>
          <p:nvPr/>
        </p:nvSpPr>
        <p:spPr>
          <a:xfrm>
            <a:off x="4975094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6403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xmlns:p14="http://schemas.microsoft.com/office/powerpoint/2010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xmlns:p14="http://schemas.microsoft.com/office/powerpoint/2010/main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xmlns:p14="http://schemas.microsoft.com/office/powerpoint/2010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475170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역할 분담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3" name="그룹 14">
            <a:extLst>
              <a:ext uri="{FF2B5EF4-FFF2-40B4-BE49-F238E27FC236}">
                <a16:creationId xmlns:a16="http://schemas.microsoft.com/office/drawing/2014/main" xmlns="" xmlns:p14="http://schemas.microsoft.com/office/powerpoint/2010/main" id="{9ED46135-B5C0-4432-A531-F1E6CD2D1ECF}"/>
              </a:ext>
            </a:extLst>
          </p:cNvPr>
          <p:cNvGrpSpPr/>
          <p:nvPr/>
        </p:nvGrpSpPr>
        <p:grpSpPr>
          <a:xfrm>
            <a:off x="4552315" y="1168400"/>
            <a:ext cx="4135120" cy="45720"/>
            <a:chOff x="4552315" y="1168400"/>
            <a:chExt cx="4135120" cy="4572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xmlns:p14="http://schemas.microsoft.com/office/powerpoint/2010/main" id="{6C66F7E7-D1F9-4ED7-8DBD-60AD221C5130}"/>
                </a:ext>
              </a:extLst>
            </p:cNvPr>
            <p:cNvSpPr/>
            <p:nvPr/>
          </p:nvSpPr>
          <p:spPr>
            <a:xfrm>
              <a:off x="86372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xmlns:p14="http://schemas.microsoft.com/office/powerpoint/2010/main" id="{F7E574B8-F120-48ED-9869-CDF1D441786C}"/>
                </a:ext>
              </a:extLst>
            </p:cNvPr>
            <p:cNvSpPr/>
            <p:nvPr/>
          </p:nvSpPr>
          <p:spPr>
            <a:xfrm>
              <a:off x="850582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xmlns:p14="http://schemas.microsoft.com/office/powerpoint/2010/main" id="{99CFB855-7AFE-4290-B870-D1FC6931B836}"/>
                </a:ext>
              </a:extLst>
            </p:cNvPr>
            <p:cNvSpPr/>
            <p:nvPr/>
          </p:nvSpPr>
          <p:spPr>
            <a:xfrm>
              <a:off x="837438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xmlns:p14="http://schemas.microsoft.com/office/powerpoint/2010/main" id="{61B30748-0548-4868-BD00-49135987F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31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xmlns:p14="http://schemas.microsoft.com/office/powerpoint/2010/main" id="{C09FAB96-75D0-4E16-8F87-491CD8330210}"/>
              </a:ext>
            </a:extLst>
          </p:cNvPr>
          <p:cNvCxnSpPr>
            <a:cxnSpLocks/>
          </p:cNvCxnSpPr>
          <p:nvPr/>
        </p:nvCxnSpPr>
        <p:spPr>
          <a:xfrm flipH="1">
            <a:off x="2089150" y="1178560"/>
            <a:ext cx="605663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57200" y="1658620"/>
          <a:ext cx="11516995" cy="464883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03300"/>
                <a:gridCol w="1346200"/>
                <a:gridCol w="218440"/>
                <a:gridCol w="1278255"/>
                <a:gridCol w="1278255"/>
                <a:gridCol w="1426845"/>
                <a:gridCol w="1397000"/>
                <a:gridCol w="1257300"/>
                <a:gridCol w="1155700"/>
                <a:gridCol w="1155700"/>
              </a:tblGrid>
              <a:tr h="4660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1월</a:t>
                      </a:r>
                      <a:endParaRPr lang="ko-KR" altLang="en-US" sz="16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2월</a:t>
                      </a:r>
                      <a:endParaRPr lang="ko-KR" altLang="en-US" sz="16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3월</a:t>
                      </a:r>
                      <a:endParaRPr lang="ko-KR" altLang="en-US" sz="16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4월</a:t>
                      </a:r>
                      <a:endParaRPr lang="ko-KR" altLang="en-US" sz="16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5월</a:t>
                      </a:r>
                      <a:endParaRPr lang="ko-KR" altLang="en-US" sz="16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6월</a:t>
                      </a:r>
                      <a:endParaRPr lang="ko-KR" altLang="en-US" sz="16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7월</a:t>
                      </a:r>
                      <a:endParaRPr lang="ko-KR" altLang="en-US" sz="16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8월</a:t>
                      </a:r>
                      <a:endParaRPr lang="ko-KR" altLang="en-US" sz="16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</a:tr>
              <a:tr h="11518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최우석</a:t>
                      </a:r>
                      <a:endParaRPr lang="ko-KR" altLang="en-US" sz="16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캐릭터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맵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맵 장치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아이템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장애물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UI 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DB 구축 및 연동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테스트 및 버그 수정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</a:tr>
              <a:tr h="20447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홍혜령</a:t>
                      </a:r>
                      <a:endParaRPr lang="ko-KR" altLang="en-US" sz="16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캐릭터 동작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 Light"/>
                        <a:buChar char="-"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캐릭터 간 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상호작용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 Light"/>
                        <a:buChar char="-"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추가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캐릭터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 Light"/>
                        <a:buChar char="-"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맵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기능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캐릭터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랜더링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캐릭터와 맵 상호작용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아이템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인게임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적용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아이템 파밍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장비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창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맵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랜더링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 Light"/>
                        <a:buChar char="-"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메뉴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및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설정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게임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종료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UI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 Light"/>
                        <a:buChar char="-"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컨트롤러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DB 구축 및 연동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</a:tr>
              <a:tr h="98615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하정연</a:t>
                      </a:r>
                      <a:endParaRPr lang="ko-KR" altLang="en-US" sz="16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서버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Calibri Light" charset="0"/>
                          <a:ea typeface="Calibri Light" charset="0"/>
                        </a:rPr>
                        <a:t> </a:t>
                      </a:r>
                      <a:r>
                        <a:rPr lang="en-US" altLang="ko-KR" sz="1400" b="0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구축(6월까지)</a:t>
                      </a:r>
                      <a:endParaRPr lang="ko-KR" altLang="en-US" sz="1400" b="0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179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882789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A2C7E92-F2AA-454D-8132-13E1632E1415}"/>
              </a:ext>
            </a:extLst>
          </p:cNvPr>
          <p:cNvSpPr/>
          <p:nvPr/>
        </p:nvSpPr>
        <p:spPr>
          <a:xfrm>
            <a:off x="1798071" y="1560960"/>
            <a:ext cx="7244128" cy="492910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654" y="0"/>
            <a:ext cx="46182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208663-32B1-4B7D-87F0-3A1F18036072}"/>
              </a:ext>
            </a:extLst>
          </p:cNvPr>
          <p:cNvSpPr txBox="1"/>
          <p:nvPr/>
        </p:nvSpPr>
        <p:spPr>
          <a:xfrm>
            <a:off x="1" y="155497"/>
            <a:ext cx="1588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obold" panose="02000500000000000000" pitchFamily="2" charset="0"/>
              </a:rPr>
              <a:t>TITLE</a:t>
            </a:r>
            <a:endParaRPr lang="en-US" sz="4000" dirty="0">
              <a:latin typeface="Gobold" panose="02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8862" y="321752"/>
            <a:ext cx="321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컨셉</a:t>
            </a:r>
            <a:endParaRPr 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49F7864-C956-46B7-B79D-3F2418CED079}"/>
              </a:ext>
            </a:extLst>
          </p:cNvPr>
          <p:cNvSpPr txBox="1"/>
          <p:nvPr/>
        </p:nvSpPr>
        <p:spPr>
          <a:xfrm>
            <a:off x="1927581" y="1738611"/>
            <a:ext cx="69851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지금까지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레이드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라는 개념은 무조건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컴퓨터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 다루는 보스를 여러 명의 플레이어가 잡는 것이었다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보스를 플레이어가 조종하게 하면 어떨까</a:t>
            </a:r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?’</a:t>
            </a:r>
          </a:p>
          <a:p>
            <a:endParaRPr 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플레이어가 조종하는 막강한 보스에게서 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팀플레이로 대항하는 서바이벌 액션 게임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맵에서 아이템을 장착하고 거대한 보스에 대비하자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여러 특성을 가진 다양한 캐릭터가 존재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정면대결은 힘들다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가동시켜 보스를 처치하자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빠르게 일반 플레이어를 처치하며 숫자를 줄여나가자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가동시키지 못하게 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0840EDD-CCC7-4169-B681-3C518DE0B068}"/>
              </a:ext>
            </a:extLst>
          </p:cNvPr>
          <p:cNvGrpSpPr/>
          <p:nvPr/>
        </p:nvGrpSpPr>
        <p:grpSpPr>
          <a:xfrm>
            <a:off x="1634836" y="1168399"/>
            <a:ext cx="3785299" cy="46182"/>
            <a:chOff x="1864135" y="725053"/>
            <a:chExt cx="3785299" cy="4618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EDF3B351-E40A-4510-B987-2A5EF6ABE054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55FEA987-DC77-4AC0-8353-18447C30E665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A5D9E533-5A8C-4E30-8155-E1C7187E2731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0AAB090E-B009-4215-B746-8FB5DCFA4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13540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965FF92-FF26-415F-BA19-14E7DCA1754A}"/>
              </a:ext>
            </a:extLst>
          </p:cNvPr>
          <p:cNvSpPr txBox="1"/>
          <p:nvPr/>
        </p:nvSpPr>
        <p:spPr>
          <a:xfrm>
            <a:off x="1798071" y="1947890"/>
            <a:ext cx="86571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 CVA 2016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유저가 뽑은 최고의 캐나다 게임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선정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플레이어가 살인마역할을 하고 다른 플레이어를 쫓는 공포게임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플레이어의 행동에 너무 제약이 따르고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특유의  공포분위기로 인해 접근성이 어렵다는 문제가 존재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</a:t>
            </a:r>
            <a:r>
              <a:rPr lang="ko-KR" altLang="en-US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게임이 꼭 무서워야 할까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→ 캐쥬얼한 분위기와 플레이어도 공격이 가능 하게끔 하여 기존 게임의 안티테재를 제시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최근 인기 게임의 필수 요소인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협력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추가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= 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 하면서 복잡하지 않은 협력 생존 게임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4B882182-E2BC-4B44-A125-1510E4979AAE}"/>
              </a:ext>
            </a:extLst>
          </p:cNvPr>
          <p:cNvGrpSpPr/>
          <p:nvPr/>
        </p:nvGrpSpPr>
        <p:grpSpPr>
          <a:xfrm>
            <a:off x="204914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28714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예시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4B882182-E2BC-4B44-A125-1510E4979AAE}"/>
              </a:ext>
            </a:extLst>
          </p:cNvPr>
          <p:cNvGrpSpPr/>
          <p:nvPr/>
        </p:nvGrpSpPr>
        <p:grpSpPr>
          <a:xfrm>
            <a:off x="2091090" y="1162109"/>
            <a:ext cx="3785299" cy="41984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E6DD4B7-8B8C-459D-8A9E-37C97896EC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91824" y="2381869"/>
            <a:ext cx="5921216" cy="4052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AB0EE95-F7C5-49EC-BFA9-73F9B1AB6529}"/>
              </a:ext>
            </a:extLst>
          </p:cNvPr>
          <p:cNvSpPr txBox="1"/>
          <p:nvPr/>
        </p:nvSpPr>
        <p:spPr>
          <a:xfrm>
            <a:off x="5604023" y="1771360"/>
            <a:ext cx="2296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 시점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BD7116C-6431-4214-8FFD-BD380FF95EB8}"/>
              </a:ext>
            </a:extLst>
          </p:cNvPr>
          <p:cNvSpPr txBox="1"/>
          <p:nvPr/>
        </p:nvSpPr>
        <p:spPr>
          <a:xfrm>
            <a:off x="1997680" y="5357199"/>
            <a:ext cx="163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착용한 아이템 상태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549DF8B7-B4AA-4F69-A9A0-43B795D15A97}"/>
              </a:ext>
            </a:extLst>
          </p:cNvPr>
          <p:cNvCxnSpPr>
            <a:cxnSpLocks/>
          </p:cNvCxnSpPr>
          <p:nvPr/>
        </p:nvCxnSpPr>
        <p:spPr>
          <a:xfrm>
            <a:off x="3628878" y="5680364"/>
            <a:ext cx="1819249" cy="15837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B3B2AF39-D8FB-4E2F-81E4-5DBAD06F7A65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243196" y="2647683"/>
            <a:ext cx="625249" cy="5017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7BAEB09-41CC-4FF0-A46C-64F4F1940034}"/>
              </a:ext>
            </a:extLst>
          </p:cNvPr>
          <p:cNvSpPr txBox="1"/>
          <p:nvPr/>
        </p:nvSpPr>
        <p:spPr>
          <a:xfrm>
            <a:off x="2141927" y="2513195"/>
            <a:ext cx="110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남은 체력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170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예시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4B882182-E2BC-4B44-A125-1510E4979AAE}"/>
              </a:ext>
            </a:extLst>
          </p:cNvPr>
          <p:cNvGrpSpPr/>
          <p:nvPr/>
        </p:nvGrpSpPr>
        <p:grpSpPr>
          <a:xfrm>
            <a:off x="2099479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AB0EE95-F7C5-49EC-BFA9-73F9B1AB6529}"/>
              </a:ext>
            </a:extLst>
          </p:cNvPr>
          <p:cNvSpPr txBox="1"/>
          <p:nvPr/>
        </p:nvSpPr>
        <p:spPr>
          <a:xfrm>
            <a:off x="5604023" y="1715677"/>
            <a:ext cx="2296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 시점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9FC1E57-ADDC-4393-9143-397CDA9E44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29269" y="2307449"/>
            <a:ext cx="6646326" cy="4140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BDF9607-EB2D-4C58-8FFF-689145D6B0DD}"/>
              </a:ext>
            </a:extLst>
          </p:cNvPr>
          <p:cNvSpPr txBox="1"/>
          <p:nvPr/>
        </p:nvSpPr>
        <p:spPr>
          <a:xfrm>
            <a:off x="1798071" y="5064613"/>
            <a:ext cx="163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잡은 플레이어의 수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EAFC2D35-3181-47B4-9A38-E5F3296BA8A3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613670" y="5710944"/>
            <a:ext cx="836517" cy="26581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19513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965FF92-FF26-415F-BA19-14E7DCA1754A}"/>
              </a:ext>
            </a:extLst>
          </p:cNvPr>
          <p:cNvSpPr txBox="1"/>
          <p:nvPr/>
        </p:nvSpPr>
        <p:spPr>
          <a:xfrm>
            <a:off x="1927132" y="5032002"/>
            <a:ext cx="8676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‘Dead by Deadlight’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에서의 기존 플레이 방식을 따왔지만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차별점으로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공포스러운 분위기를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하게 바꾼다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보스플레이어만 공격 하는 것이 아닌 일반플레이어도 공격이 가능하게 한다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일반플레이어는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파밍을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통해 능력치를 끌어올리게 한다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07411" y="1698759"/>
            <a:ext cx="5715539" cy="3214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66F1702C-8130-4AEC-A316-B5D3ABD61AA2}"/>
              </a:ext>
            </a:extLst>
          </p:cNvPr>
          <p:cNvGrpSpPr/>
          <p:nvPr/>
        </p:nvGrpSpPr>
        <p:grpSpPr>
          <a:xfrm>
            <a:off x="2201545" y="1168399"/>
            <a:ext cx="3785299" cy="46182"/>
            <a:chOff x="1864135" y="725053"/>
            <a:chExt cx="3785299" cy="4618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3C312FE0-F7C8-411D-ACEC-A5ABFE0BFFE2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840E4E8A-C80C-43F6-9504-D19D7F52ED4B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8F0FCDCD-1197-4E0A-9B0E-FAE00DF5AA0F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xmlns="" id="{CE201656-7D8A-4969-9D07-9A31FB0FA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89524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648491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33622" y="1684578"/>
            <a:ext cx="3741056" cy="2104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0CB62B3-21DC-48BC-8B7C-3CB33D36E4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559" r="2249"/>
          <a:stretch/>
        </p:blipFill>
        <p:spPr>
          <a:xfrm>
            <a:off x="7503497" y="1643354"/>
            <a:ext cx="3571492" cy="2149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D408A1A-0C60-42E6-9462-5EAC6DB565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22231" y="4176528"/>
            <a:ext cx="3571492" cy="23825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2EBADA5-597B-4E29-BE81-6C9D72EB1200}"/>
              </a:ext>
            </a:extLst>
          </p:cNvPr>
          <p:cNvSpPr/>
          <p:nvPr/>
        </p:nvSpPr>
        <p:spPr>
          <a:xfrm>
            <a:off x="2400127" y="407907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즉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‘Dead by Deadlight’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에서의 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기존 플레이 방식을 따르며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‘Battleground’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의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파밍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요소를 접목 시켜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Overwatch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같은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캐쥬얼한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그래픽의 게임을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만드는것이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목적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CBC987D5-6368-4AC0-B612-40F570A8DD76}"/>
              </a:ext>
            </a:extLst>
          </p:cNvPr>
          <p:cNvGrpSpPr/>
          <p:nvPr/>
        </p:nvGrpSpPr>
        <p:grpSpPr>
          <a:xfrm>
            <a:off x="2400127" y="1168399"/>
            <a:ext cx="3785299" cy="46182"/>
            <a:chOff x="1864135" y="725053"/>
            <a:chExt cx="3785299" cy="4618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669B4C59-2705-4428-AC02-B46485D74117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91E6964A-8F0D-45F5-B1A7-24869A88F6D1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9DD6CCE5-777F-41D3-81EF-2FA26E58A381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B238CAD8-EF7E-4A61-B8E3-8BBDBC0C6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860075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개발 환경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BB1D033-1CBF-4990-8AE5-49615FF17780}"/>
              </a:ext>
            </a:extLst>
          </p:cNvPr>
          <p:cNvSpPr/>
          <p:nvPr/>
        </p:nvSpPr>
        <p:spPr>
          <a:xfrm>
            <a:off x="2616200" y="1560960"/>
            <a:ext cx="758190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965FF92-FF26-415F-BA19-14E7DCA1754A}"/>
              </a:ext>
            </a:extLst>
          </p:cNvPr>
          <p:cNvSpPr txBox="1"/>
          <p:nvPr/>
        </p:nvSpPr>
        <p:spPr>
          <a:xfrm>
            <a:off x="2616200" y="2008790"/>
            <a:ext cx="7581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플랫폼</a:t>
            </a:r>
            <a:r>
              <a:rPr lang="en-US" altLang="ko-KR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Windows PC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엔진</a:t>
            </a:r>
            <a:r>
              <a:rPr lang="en-US" altLang="ko-KR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Unity3D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통신 프로토콜</a:t>
            </a:r>
            <a:r>
              <a:rPr lang="en-US" altLang="ko-KR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TCP/IP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DB: </a:t>
            </a:r>
            <a:r>
              <a:rPr lang="en-US" altLang="ko-KR" sz="24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MySQL</a:t>
            </a:r>
            <a:endParaRPr lang="en-US" altLang="ko-KR" sz="24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</a:t>
            </a:r>
            <a:r>
              <a:rPr lang="en-US" altLang="ko-KR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3d Max, </a:t>
            </a:r>
            <a:r>
              <a:rPr lang="en-US" altLang="ko-KR" sz="24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Zbrush</a:t>
            </a:r>
            <a:r>
              <a:rPr lang="en-US" altLang="ko-KR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Substance Painter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형상 관리</a:t>
            </a:r>
            <a:r>
              <a:rPr lang="en-US" altLang="ko-KR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</a:t>
            </a:r>
            <a:r>
              <a:rPr lang="en-US" altLang="ko-KR" sz="24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Git</a:t>
            </a:r>
            <a:endParaRPr lang="en-US" altLang="ko-KR" sz="24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97242807-679C-46CA-ADC7-B50B78726CEF}"/>
              </a:ext>
            </a:extLst>
          </p:cNvPr>
          <p:cNvGrpSpPr/>
          <p:nvPr/>
        </p:nvGrpSpPr>
        <p:grpSpPr>
          <a:xfrm>
            <a:off x="2200910" y="1166657"/>
            <a:ext cx="4135120" cy="45720"/>
            <a:chOff x="2049145" y="1168400"/>
            <a:chExt cx="4135120" cy="4572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6E6C5870-A7AF-4810-BBA5-E7E87FDB7A5B}"/>
                </a:ext>
              </a:extLst>
            </p:cNvPr>
            <p:cNvSpPr/>
            <p:nvPr/>
          </p:nvSpPr>
          <p:spPr>
            <a:xfrm>
              <a:off x="613346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1CB41257-2334-499B-A845-33FDE6EC133F}"/>
                </a:ext>
              </a:extLst>
            </p:cNvPr>
            <p:cNvSpPr/>
            <p:nvPr/>
          </p:nvSpPr>
          <p:spPr>
            <a:xfrm>
              <a:off x="600202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C044545E-86DE-4AB6-BB25-003B7A24607D}"/>
                </a:ext>
              </a:extLst>
            </p:cNvPr>
            <p:cNvSpPr/>
            <p:nvPr/>
          </p:nvSpPr>
          <p:spPr>
            <a:xfrm>
              <a:off x="587121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xmlns="" id="{335BE08B-D50A-4311-AC11-7729BAB2D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914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63291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6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기술적 </a:t>
            </a:r>
            <a:r>
              <a:rPr lang="ko-KR" altLang="en-US" sz="4000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요</a:t>
            </a:r>
            <a:r>
              <a:rPr lang="ko-KR" altLang="en-US" sz="4000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소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BB1D033-1CBF-4990-8AE5-49615FF17780}"/>
              </a:ext>
            </a:extLst>
          </p:cNvPr>
          <p:cNvSpPr/>
          <p:nvPr/>
        </p:nvSpPr>
        <p:spPr>
          <a:xfrm>
            <a:off x="1798071" y="1560960"/>
            <a:ext cx="9793854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965FF92-FF26-415F-BA19-14E7DCA1754A}"/>
              </a:ext>
            </a:extLst>
          </p:cNvPr>
          <p:cNvSpPr txBox="1"/>
          <p:nvPr/>
        </p:nvSpPr>
        <p:spPr>
          <a:xfrm>
            <a:off x="1798071" y="1665890"/>
            <a:ext cx="89350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Unity3D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엔진을 활용한 게임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개발</a:t>
            </a:r>
            <a:endParaRPr lang="en-US" altLang="ko-KR" sz="2000" dirty="0" smtClean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eaLnBrk="0">
              <a:buFont typeface="한컴 윤고딕 240"/>
              <a:buChar char="-"/>
            </a:pP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MySQL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을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이용하여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로그인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및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랭킹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기능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도입</a:t>
            </a:r>
            <a:endParaRPr lang="ko-KR" altLang="en-US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캐쥬얼한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그래픽 컨셉의 자체 모델링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애니메이션 제작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eaLnBrk="0">
              <a:buFont typeface="한컴 윤고딕 240"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TCP를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이용한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패킷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구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축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및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서버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통신을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통해</a:t>
            </a:r>
            <a:endParaRPr lang="ko-KR" altLang="en-US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 typeface="한컴 윤고딕 240"/>
              <a:buChar char="-"/>
            </a:pPr>
            <a:endParaRPr lang="ko-KR" altLang="en-US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/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아이템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파밍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장착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확인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등의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요소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구현</a:t>
            </a:r>
            <a:endParaRPr lang="ko-KR" altLang="en-US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컨트롤러 지원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6" name="그림 15" descr="디아3_장비_chldnduq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2537" y="3279722"/>
            <a:ext cx="2932426" cy="30419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8392537" y="6256388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장비 창을 통한 아이템 확인 </a:t>
            </a:r>
          </a:p>
        </p:txBody>
      </p:sp>
      <p:grpSp>
        <p:nvGrpSpPr>
          <p:cNvPr id="27" name="그룹 12">
            <a:extLst>
              <a:ext uri="{FF2B5EF4-FFF2-40B4-BE49-F238E27FC236}">
                <a16:creationId xmlns:a16="http://schemas.microsoft.com/office/drawing/2014/main" xmlns="" id="{EF1203E4-1DC6-4E99-B5B0-90107E6ED674}"/>
              </a:ext>
            </a:extLst>
          </p:cNvPr>
          <p:cNvGrpSpPr/>
          <p:nvPr/>
        </p:nvGrpSpPr>
        <p:grpSpPr>
          <a:xfrm>
            <a:off x="2250481" y="1168400"/>
            <a:ext cx="4135120" cy="45720"/>
            <a:chOff x="2049145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6D848FEF-6FB5-4195-90E6-956C3C6D5711}"/>
                </a:ext>
              </a:extLst>
            </p:cNvPr>
            <p:cNvSpPr/>
            <p:nvPr/>
          </p:nvSpPr>
          <p:spPr>
            <a:xfrm>
              <a:off x="613346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DBCDBF45-B09B-431C-A809-30BDAEE29A49}"/>
                </a:ext>
              </a:extLst>
            </p:cNvPr>
            <p:cNvSpPr/>
            <p:nvPr/>
          </p:nvSpPr>
          <p:spPr>
            <a:xfrm>
              <a:off x="600202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40B5E1AA-6168-4A99-AD8D-5DB124F0A88F}"/>
                </a:ext>
              </a:extLst>
            </p:cNvPr>
            <p:cNvSpPr/>
            <p:nvPr/>
          </p:nvSpPr>
          <p:spPr>
            <a:xfrm>
              <a:off x="587121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238702E6-EB92-41D6-BE84-BD9E9E614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914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632911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Pages>10</Pages>
  <Words>728</Words>
  <Characters>0</Characters>
  <Application>Microsoft Office PowerPoint</Application>
  <DocSecurity>0</DocSecurity>
  <PresentationFormat>사용자 지정</PresentationFormat>
  <Lines>0</Lines>
  <Paragraphs>214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ChoiWooSuk</dc:creator>
  <cp:lastModifiedBy>user</cp:lastModifiedBy>
  <cp:revision>50</cp:revision>
  <dcterms:modified xsi:type="dcterms:W3CDTF">2017-12-05T07:16:29Z</dcterms:modified>
</cp:coreProperties>
</file>